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1" r:id="rId3"/>
    <p:sldId id="262" r:id="rId4"/>
    <p:sldId id="263" r:id="rId5"/>
    <p:sldId id="265" r:id="rId6"/>
    <p:sldId id="266" r:id="rId7"/>
    <p:sldId id="264" r:id="rId8"/>
    <p:sldId id="267" r:id="rId9"/>
    <p:sldId id="268" r:id="rId10"/>
    <p:sldId id="269" r:id="rId11"/>
    <p:sldId id="271" r:id="rId12"/>
    <p:sldId id="270" r:id="rId13"/>
    <p:sldId id="272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8D1FF-5A32-4B98-9DA1-A0A41BAFA916}" type="datetimeFigureOut">
              <a:rPr lang="tr-TR" smtClean="0"/>
              <a:pPr/>
              <a:t>15.05.2020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/>
              <a:t>Sağlık Hİzmetleri Öğretmeni AYNUR OĞUZ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DBFB7-5B82-430D-98B8-A91991206C2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76859-18D0-4717-B8A3-74B54C32442C}" type="datetimeFigureOut">
              <a:rPr lang="tr-TR" smtClean="0"/>
              <a:pPr/>
              <a:t>15.05.2020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/>
              <a:t>Sağlık Hİzmetleri Öğretmeni AYNUR OĞUZ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B1265-EDB4-459E-A62B-6F5DA92E388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6EE3-F90E-4D04-A336-1C8A36EBAA16}" type="datetime1">
              <a:rPr lang="tr-TR" smtClean="0"/>
              <a:t>15.05.2020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509A-F2FB-4554-B359-D08C7BDC49E8}" type="datetime1">
              <a:rPr lang="tr-TR" smtClean="0"/>
              <a:t>15.05.2020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6C22-1E22-4691-9408-44DDF4484729}" type="datetime1">
              <a:rPr lang="tr-TR" smtClean="0"/>
              <a:t>15.05.2020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BE7C-1FD9-450A-A9A2-D5CF9A57C1D3}" type="datetime1">
              <a:rPr lang="tr-TR" smtClean="0"/>
              <a:t>15.05.2020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CD34-E9D6-4CE8-9BF3-776F8E7B91DE}" type="datetime1">
              <a:rPr lang="tr-TR" smtClean="0"/>
              <a:t>15.05.2020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328D-A681-4BA1-A9BA-E062490C028F}" type="datetime1">
              <a:rPr lang="tr-TR" smtClean="0"/>
              <a:t>15.05.2020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08E0-89A4-445D-A247-0F2BFC7C3048}" type="datetime1">
              <a:rPr lang="tr-TR" smtClean="0"/>
              <a:t>15.05.2020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1766-B3B9-42DD-8DB2-F63B818BAE75}" type="datetime1">
              <a:rPr lang="tr-TR" smtClean="0"/>
              <a:t>15.05.2020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3FE0-09DC-4AC1-B93A-AF6DBC61C381}" type="datetime1">
              <a:rPr lang="tr-TR" smtClean="0"/>
              <a:t>15.05.2020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C7C6-B3ED-43E8-A722-82315C9A10A7}" type="datetime1">
              <a:rPr lang="tr-TR" smtClean="0"/>
              <a:t>15.05.2020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3AFE-E0DA-4E10-B0A4-F58C0C60C348}" type="datetime1">
              <a:rPr lang="tr-TR" smtClean="0"/>
              <a:t>15.05.2020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5CB93-9AEC-4273-9D2C-202317687CD7}" type="datetime1">
              <a:rPr lang="tr-TR" smtClean="0"/>
              <a:t>15.05.2020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logretmenleri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Dolaşım Sistemi Anatomisi ve Fizyolojisi</a:t>
            </a:r>
          </a:p>
        </p:txBody>
      </p:sp>
      <p:pic>
        <p:nvPicPr>
          <p:cNvPr id="2050" name="Picture 2" descr="C:\Users\user\Desktop\NUR\dolaşım\Dolasim Sistemi Hastalikl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7740352" cy="4925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Kalbin uyarı ve ileti sistemi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800" dirty="0"/>
          </a:p>
          <a:p>
            <a:r>
              <a:rPr lang="tr-TR" sz="2800" dirty="0"/>
              <a:t>Kalbin </a:t>
            </a:r>
            <a:r>
              <a:rPr lang="tr-TR" sz="2800" dirty="0" err="1"/>
              <a:t>atrium</a:t>
            </a:r>
            <a:r>
              <a:rPr lang="tr-TR" sz="2800" dirty="0"/>
              <a:t> ve </a:t>
            </a:r>
            <a:r>
              <a:rPr lang="tr-TR" sz="2800" dirty="0" err="1"/>
              <a:t>ventriküllerinin</a:t>
            </a:r>
            <a:r>
              <a:rPr lang="tr-TR" sz="2800" dirty="0"/>
              <a:t> kesintisiz </a:t>
            </a:r>
            <a:r>
              <a:rPr lang="tr-TR" sz="2800"/>
              <a:t>bir </a:t>
            </a:r>
            <a:r>
              <a:rPr lang="tr-TR" sz="2800" dirty="0" err="1"/>
              <a:t>ş</a:t>
            </a:r>
            <a:r>
              <a:rPr lang="tr-TR" sz="2800"/>
              <a:t>ekilde </a:t>
            </a:r>
            <a:r>
              <a:rPr lang="tr-TR" sz="2800" dirty="0"/>
              <a:t>sistol ve </a:t>
            </a:r>
            <a:r>
              <a:rPr lang="tr-TR" sz="2800" dirty="0" err="1"/>
              <a:t>diastolünü</a:t>
            </a:r>
            <a:r>
              <a:rPr lang="tr-TR" sz="2800" dirty="0"/>
              <a:t> sağlayan özel bir yapısı vardır.</a:t>
            </a:r>
          </a:p>
          <a:p>
            <a:pPr>
              <a:buNone/>
            </a:pPr>
            <a:r>
              <a:rPr lang="tr-TR" sz="2800" dirty="0"/>
              <a:t> </a:t>
            </a:r>
            <a:endParaRPr lang="tr-TR" sz="2800" b="1" dirty="0"/>
          </a:p>
          <a:p>
            <a:r>
              <a:rPr lang="tr-TR" sz="2800" dirty="0"/>
              <a:t> Uyarı ve ileti sistemi; </a:t>
            </a:r>
            <a:r>
              <a:rPr lang="tr-TR" sz="2800" dirty="0" err="1"/>
              <a:t>sinoatrial</a:t>
            </a:r>
            <a:r>
              <a:rPr lang="tr-TR" sz="2800" dirty="0"/>
              <a:t> düğüm (SA), </a:t>
            </a:r>
            <a:r>
              <a:rPr lang="tr-TR" sz="2800" dirty="0" err="1"/>
              <a:t>atrioventriküler</a:t>
            </a:r>
            <a:r>
              <a:rPr lang="tr-TR" sz="2800" dirty="0"/>
              <a:t> düğüm (AV), </a:t>
            </a:r>
            <a:r>
              <a:rPr lang="tr-TR" sz="2800" dirty="0" err="1"/>
              <a:t>atrioventriküler</a:t>
            </a:r>
            <a:r>
              <a:rPr lang="tr-TR" sz="2800" dirty="0"/>
              <a:t> demet (his demeti) ve </a:t>
            </a:r>
            <a:r>
              <a:rPr lang="tr-TR" sz="2800" dirty="0" err="1"/>
              <a:t>purkinje</a:t>
            </a:r>
            <a:r>
              <a:rPr lang="tr-TR" sz="2800" dirty="0"/>
              <a:t> lifleri olmak üzere dört bölümden meydana gelir. </a:t>
            </a:r>
            <a:r>
              <a:rPr lang="tr-TR" sz="2800" b="1" dirty="0"/>
              <a:t>Bunlardan ilk ikisi uyarı, diğer ikisi ileti sistemidir. </a:t>
            </a:r>
            <a:endParaRPr lang="tr-TR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Kalbin uyarı ve ileti sistemi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21464"/>
            <a:ext cx="6696744" cy="533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Kalbin uyarı ve ileti sistemi</a:t>
            </a:r>
            <a:endParaRPr lang="tr-TR" dirty="0"/>
          </a:p>
        </p:txBody>
      </p:sp>
      <p:pic>
        <p:nvPicPr>
          <p:cNvPr id="4" name="Picture 4" descr="FG20_12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196752"/>
            <a:ext cx="7395665" cy="5184576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Kalpte elektriksel uyarı akışı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24446"/>
            <a:ext cx="7938257" cy="553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Kalbin yapısı ve işlevleri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11560" y="1700808"/>
            <a:ext cx="3528392" cy="4425355"/>
          </a:xfrm>
        </p:spPr>
        <p:txBody>
          <a:bodyPr>
            <a:normAutofit/>
          </a:bodyPr>
          <a:lstStyle/>
          <a:p>
            <a:pPr algn="ctr"/>
            <a:endParaRPr lang="tr-TR" dirty="0"/>
          </a:p>
          <a:p>
            <a:pPr algn="ctr"/>
            <a:r>
              <a:rPr lang="tr-TR" dirty="0"/>
              <a:t>Kalp, dolaşım sisteminin motor organıdır. Temel işi kanı pompalamak olan kalp, vücudun yorulmayan pompası gibidir.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00808"/>
            <a:ext cx="4608512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Kalbin konumu ve komşulukları</a:t>
            </a:r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672408" cy="4709120"/>
          </a:xfrm>
        </p:spPr>
        <p:txBody>
          <a:bodyPr/>
          <a:lstStyle/>
          <a:p>
            <a:pPr algn="ctr"/>
            <a:endParaRPr lang="tr-TR" dirty="0"/>
          </a:p>
          <a:p>
            <a:pPr algn="ctr"/>
            <a:r>
              <a:rPr lang="tr-TR" dirty="0"/>
              <a:t>Tabanı üstte (</a:t>
            </a:r>
            <a:r>
              <a:rPr lang="tr-TR" dirty="0" err="1"/>
              <a:t>basis</a:t>
            </a:r>
            <a:r>
              <a:rPr lang="tr-TR" dirty="0"/>
              <a:t> </a:t>
            </a:r>
            <a:r>
              <a:rPr lang="tr-TR" dirty="0" err="1"/>
              <a:t>kordis</a:t>
            </a:r>
            <a:r>
              <a:rPr lang="tr-TR" dirty="0"/>
              <a:t>), tepesi altta (</a:t>
            </a:r>
            <a:r>
              <a:rPr lang="tr-TR" dirty="0" err="1"/>
              <a:t>apeks</a:t>
            </a:r>
            <a:r>
              <a:rPr lang="tr-TR" dirty="0"/>
              <a:t> </a:t>
            </a:r>
            <a:r>
              <a:rPr lang="tr-TR" dirty="0" err="1"/>
              <a:t>kordis</a:t>
            </a:r>
            <a:r>
              <a:rPr lang="tr-TR" dirty="0"/>
              <a:t>) olan kalp bir koniye benzer. Her kişinin kalbi, kendi yumruğu büyüklüğündedir.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44824"/>
            <a:ext cx="433082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Kalbin odacıkları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33670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Kalp kapakları</a:t>
            </a:r>
          </a:p>
        </p:txBody>
      </p:sp>
      <p:pic>
        <p:nvPicPr>
          <p:cNvPr id="7" name="6 İçerik Yer Tutucusu" descr="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5575" y="2048669"/>
            <a:ext cx="3752850" cy="36290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 descr="FG20_08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noFill/>
          <a:ln/>
        </p:spPr>
      </p:pic>
      <p:pic>
        <p:nvPicPr>
          <p:cNvPr id="6" name="Resim 5">
            <a:hlinkClick r:id="rId3"/>
            <a:extLst>
              <a:ext uri="{FF2B5EF4-FFF2-40B4-BE49-F238E27FC236}">
                <a16:creationId xmlns:a16="http://schemas.microsoft.com/office/drawing/2014/main" id="{C3857656-8CB6-4BC1-93AE-C92501CAF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791333"/>
            <a:ext cx="1980952" cy="10666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Kalbin arterleri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sz="half" idx="1"/>
          </p:nvPr>
        </p:nvSpPr>
        <p:spPr>
          <a:xfrm>
            <a:off x="611560" y="1628800"/>
            <a:ext cx="4248472" cy="4713312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Kalb</a:t>
            </a:r>
            <a:r>
              <a:rPr lang="tr-TR" dirty="0"/>
              <a:t> aort damarından ayrılan sağ ve sol kalp atardamarlarından beslenir. </a:t>
            </a:r>
          </a:p>
          <a:p>
            <a:r>
              <a:rPr lang="tr-TR" dirty="0"/>
              <a:t>Kalbi besleyen bu  damarlara </a:t>
            </a:r>
            <a:r>
              <a:rPr lang="tr-TR" b="1" dirty="0"/>
              <a:t>a. </a:t>
            </a:r>
            <a:r>
              <a:rPr lang="tr-TR" b="1" dirty="0" err="1"/>
              <a:t>coronaria</a:t>
            </a:r>
            <a:r>
              <a:rPr lang="tr-TR" b="1" dirty="0"/>
              <a:t> </a:t>
            </a:r>
            <a:r>
              <a:rPr lang="tr-TR" dirty="0"/>
              <a:t>denir.Başlangıçta iki ana dal hâlinde olan bu arterler daha sonra kollara ve dallara ayrılarak tüm kalbi besler.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4248472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Kalbin </a:t>
            </a:r>
            <a:r>
              <a:rPr lang="tr-TR" b="1" dirty="0" err="1"/>
              <a:t>venleri</a:t>
            </a:r>
            <a:endParaRPr lang="tr-TR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61819"/>
            <a:ext cx="4038600" cy="320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4032448" cy="4525963"/>
          </a:xfrm>
        </p:spPr>
        <p:txBody>
          <a:bodyPr>
            <a:normAutofit fontScale="92500"/>
          </a:bodyPr>
          <a:lstStyle/>
          <a:p>
            <a:pPr algn="ctr"/>
            <a:endParaRPr lang="tr-TR" dirty="0"/>
          </a:p>
          <a:p>
            <a:pPr algn="ctr"/>
            <a:r>
              <a:rPr lang="tr-TR" dirty="0"/>
              <a:t>Kalbin </a:t>
            </a:r>
            <a:r>
              <a:rPr lang="tr-TR" dirty="0" err="1"/>
              <a:t>venöz</a:t>
            </a:r>
            <a:r>
              <a:rPr lang="tr-TR" dirty="0"/>
              <a:t> kanı; vena </a:t>
            </a:r>
            <a:r>
              <a:rPr lang="tr-TR" dirty="0" err="1"/>
              <a:t>cordis</a:t>
            </a:r>
            <a:r>
              <a:rPr lang="tr-TR" dirty="0"/>
              <a:t> </a:t>
            </a:r>
            <a:r>
              <a:rPr lang="tr-TR" dirty="0" err="1"/>
              <a:t>magna</a:t>
            </a:r>
            <a:r>
              <a:rPr lang="tr-TR" dirty="0"/>
              <a:t>, vena </a:t>
            </a:r>
            <a:r>
              <a:rPr lang="tr-TR" dirty="0" err="1"/>
              <a:t>cordis</a:t>
            </a:r>
            <a:r>
              <a:rPr lang="tr-TR" dirty="0"/>
              <a:t> </a:t>
            </a:r>
            <a:r>
              <a:rPr lang="tr-TR" dirty="0" err="1"/>
              <a:t>media</a:t>
            </a:r>
            <a:r>
              <a:rPr lang="tr-TR" dirty="0"/>
              <a:t> ve vena </a:t>
            </a:r>
            <a:r>
              <a:rPr lang="tr-TR" dirty="0" err="1"/>
              <a:t>cordis</a:t>
            </a:r>
            <a:r>
              <a:rPr lang="tr-TR" dirty="0"/>
              <a:t> </a:t>
            </a:r>
            <a:r>
              <a:rPr lang="tr-TR" dirty="0" err="1"/>
              <a:t>parva</a:t>
            </a:r>
            <a:r>
              <a:rPr lang="tr-TR" dirty="0"/>
              <a:t> adı verilen </a:t>
            </a:r>
            <a:r>
              <a:rPr lang="tr-TR" dirty="0" err="1"/>
              <a:t>venler</a:t>
            </a:r>
            <a:r>
              <a:rPr lang="tr-TR" dirty="0"/>
              <a:t> tarafından toplanır. </a:t>
            </a:r>
            <a:r>
              <a:rPr lang="tr-TR" dirty="0" err="1"/>
              <a:t>Venler</a:t>
            </a:r>
            <a:r>
              <a:rPr lang="tr-TR" dirty="0"/>
              <a:t> topladıkları </a:t>
            </a:r>
            <a:r>
              <a:rPr lang="tr-TR" dirty="0" err="1"/>
              <a:t>venöz</a:t>
            </a:r>
            <a:r>
              <a:rPr lang="tr-TR" dirty="0"/>
              <a:t> kanla birlikte </a:t>
            </a:r>
            <a:r>
              <a:rPr lang="tr-TR" b="1" dirty="0" err="1"/>
              <a:t>sinus</a:t>
            </a:r>
            <a:r>
              <a:rPr lang="tr-TR" b="1" dirty="0"/>
              <a:t> </a:t>
            </a:r>
            <a:r>
              <a:rPr lang="tr-TR" b="1" dirty="0" err="1"/>
              <a:t>coronariusa</a:t>
            </a:r>
            <a:r>
              <a:rPr lang="tr-TR" b="1" dirty="0"/>
              <a:t> açılır. Bu </a:t>
            </a:r>
            <a:r>
              <a:rPr lang="tr-TR" b="1" dirty="0" err="1"/>
              <a:t>ven</a:t>
            </a:r>
            <a:r>
              <a:rPr lang="tr-TR" b="1" dirty="0"/>
              <a:t> de </a:t>
            </a:r>
            <a:r>
              <a:rPr lang="tr-TR" b="1" dirty="0" err="1"/>
              <a:t>atrium</a:t>
            </a:r>
            <a:r>
              <a:rPr lang="tr-TR" b="1" dirty="0"/>
              <a:t> </a:t>
            </a:r>
            <a:r>
              <a:rPr lang="tr-TR" b="1" dirty="0" err="1"/>
              <a:t>dextere</a:t>
            </a:r>
            <a:r>
              <a:rPr lang="tr-TR" b="1" dirty="0"/>
              <a:t> açılır. 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Kalbin tabakaları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half" idx="1"/>
          </p:nvPr>
        </p:nvSpPr>
        <p:spPr>
          <a:xfrm>
            <a:off x="755576" y="1556792"/>
            <a:ext cx="3600400" cy="4608512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Kalbi saran üç tabaka vardır.Bunlar dıştan içe doğru;</a:t>
            </a:r>
          </a:p>
          <a:p>
            <a:pPr algn="just">
              <a:buNone/>
            </a:pPr>
            <a:r>
              <a:rPr lang="tr-TR" dirty="0"/>
              <a:t>    -</a:t>
            </a:r>
            <a:r>
              <a:rPr lang="tr-TR" dirty="0" err="1"/>
              <a:t>pericardium</a:t>
            </a:r>
            <a:endParaRPr lang="tr-TR" dirty="0"/>
          </a:p>
          <a:p>
            <a:pPr algn="just">
              <a:buNone/>
            </a:pPr>
            <a:r>
              <a:rPr lang="tr-TR" dirty="0"/>
              <a:t>    -</a:t>
            </a:r>
            <a:r>
              <a:rPr lang="tr-TR" dirty="0" err="1"/>
              <a:t>myocardium</a:t>
            </a:r>
            <a:endParaRPr lang="tr-TR" dirty="0"/>
          </a:p>
          <a:p>
            <a:pPr algn="just">
              <a:buNone/>
            </a:pPr>
            <a:r>
              <a:rPr lang="tr-TR" dirty="0"/>
              <a:t>    -</a:t>
            </a:r>
            <a:r>
              <a:rPr lang="tr-TR" dirty="0" err="1"/>
              <a:t>endocardiumdur</a:t>
            </a:r>
            <a:r>
              <a:rPr lang="tr-TR" dirty="0"/>
              <a:t>.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84784"/>
            <a:ext cx="4692725" cy="460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242</Words>
  <Application>Microsoft Office PowerPoint</Application>
  <PresentationFormat>Ekran Gösterisi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6" baseType="lpstr">
      <vt:lpstr>Arial</vt:lpstr>
      <vt:lpstr>Calibri</vt:lpstr>
      <vt:lpstr>Ofis Teması</vt:lpstr>
      <vt:lpstr>Dolaşım Sistemi Anatomisi ve Fizyolojisi</vt:lpstr>
      <vt:lpstr>Kalbin yapısı ve işlevleri</vt:lpstr>
      <vt:lpstr>Kalbin konumu ve komşulukları</vt:lpstr>
      <vt:lpstr>Kalbin odacıkları</vt:lpstr>
      <vt:lpstr>Kalp kapakları</vt:lpstr>
      <vt:lpstr>PowerPoint Sunusu</vt:lpstr>
      <vt:lpstr>Kalbin arterleri</vt:lpstr>
      <vt:lpstr>Kalbin venleri</vt:lpstr>
      <vt:lpstr>Kalbin tabakaları</vt:lpstr>
      <vt:lpstr>Kalbin uyarı ve ileti sistemi</vt:lpstr>
      <vt:lpstr>Kalbin uyarı ve ileti sistemi</vt:lpstr>
      <vt:lpstr>Kalbin uyarı ve ileti sistemi</vt:lpstr>
      <vt:lpstr>Kalpte elektriksel uyarı akışı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Kalbin Damarları </dc:title>
  <dc:creator>user</dc:creator>
  <cp:lastModifiedBy>Ozan KARA</cp:lastModifiedBy>
  <cp:revision>34</cp:revision>
  <dcterms:created xsi:type="dcterms:W3CDTF">2016-04-09T18:01:57Z</dcterms:created>
  <dcterms:modified xsi:type="dcterms:W3CDTF">2020-05-15T10:11:36Z</dcterms:modified>
</cp:coreProperties>
</file>